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5" r:id="rId9"/>
    <p:sldId id="266" r:id="rId10"/>
    <p:sldId id="269" r:id="rId11"/>
    <p:sldId id="267" r:id="rId12"/>
    <p:sldId id="272" r:id="rId13"/>
    <p:sldId id="270" r:id="rId14"/>
    <p:sldId id="271" r:id="rId15"/>
    <p:sldId id="26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D57"/>
    <a:srgbClr val="003EF5"/>
    <a:srgbClr val="F26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7"/>
    <p:restoredTop sz="81378"/>
  </p:normalViewPr>
  <p:slideViewPr>
    <p:cSldViewPr snapToGrid="0">
      <p:cViewPr>
        <p:scale>
          <a:sx n="103" d="100"/>
          <a:sy n="103" d="100"/>
        </p:scale>
        <p:origin x="2096" y="1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2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859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15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793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477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924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91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Shape 6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tiff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tiff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9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2150" y="565500"/>
            <a:ext cx="87597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CV</a:t>
            </a:r>
            <a:r>
              <a:rPr lang="zh-CN" altLang="en-US" dirty="0"/>
              <a:t> </a:t>
            </a:r>
            <a:r>
              <a:rPr lang="zh-HK" dirty="0"/>
              <a:t>Project 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                              </a:t>
            </a:r>
            <a:r>
              <a:rPr lang="zh-HK" dirty="0">
                <a:latin typeface="+mj-lt"/>
              </a:rPr>
              <a:t>减速带的识别和测距</a:t>
            </a:r>
            <a:endParaRPr dirty="0">
              <a:latin typeface="+mj-lt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4681942" y="355610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 dirty="0">
                <a:latin typeface="Helvetica" charset="0"/>
                <a:ea typeface="Helvetica" charset="0"/>
                <a:cs typeface="Helvetica" charset="0"/>
              </a:rPr>
              <a:t>        林逸群  蒋宇凯  崔鹤洁</a:t>
            </a:r>
            <a:endParaRPr sz="24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r="34223"/>
          <a:stretch/>
        </p:blipFill>
        <p:spPr>
          <a:xfrm>
            <a:off x="0" y="0"/>
            <a:ext cx="44468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03">
            <a:extLst>
              <a:ext uri="{FF2B5EF4-FFF2-40B4-BE49-F238E27FC236}">
                <a16:creationId xmlns:a16="http://schemas.microsoft.com/office/drawing/2014/main" xmlns="" id="{9A9F08F8-158B-BD49-B1EE-99C046DD6C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4" y="1194464"/>
            <a:ext cx="5316083" cy="35246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472840" y="1442318"/>
            <a:ext cx="4709764" cy="303508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3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1928654" cy="67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3000" dirty="0" smtClean="0"/>
              <a:t>整合模块</a:t>
            </a:r>
            <a:endParaRPr lang="zh-CN" altLang="en-US" sz="3000" dirty="0"/>
          </a:p>
          <a:p>
            <a:pPr marL="15240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</a:pPr>
            <a:endParaRPr lang="zh-HK" altLang="en-US" sz="3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023" y="-113297"/>
            <a:ext cx="3464079" cy="4913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hape 106"/>
              <p:cNvSpPr txBox="1">
                <a:spLocks/>
              </p:cNvSpPr>
              <p:nvPr/>
            </p:nvSpPr>
            <p:spPr>
              <a:xfrm>
                <a:off x="458639" y="1287828"/>
                <a:ext cx="2789198" cy="290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>
                  <a:lnSpc>
                    <a:spcPct val="114000"/>
                  </a:lnSpc>
                  <a:spcBef>
                    <a:spcPts val="400"/>
                  </a:spcBef>
                  <a:buFont typeface="Lato"/>
                  <a:buNone/>
                </a:pPr>
                <a:endParaRPr lang="en-US" sz="1200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indent="-317500">
                  <a:lnSpc>
                    <a:spcPct val="114000"/>
                  </a:lnSpc>
                  <a:spcBef>
                    <a:spcPts val="400"/>
                  </a:spcBef>
                  <a:buClr>
                    <a:schemeClr val="bg1"/>
                  </a:buClr>
                  <a:buSzPts val="1400"/>
                  <a:buFont typeface="Raleway"/>
                  <a:buChar char="➔"/>
                </a:pPr>
                <a:r>
                  <a:rPr lang="en-US" altLang="zh-HK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1. </a:t>
                </a:r>
                <a:r>
                  <a:rPr lang="zh-CN" altLang="en-US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视频 </a:t>
                </a:r>
                <a:r>
                  <a:rPr lang="en-US" altLang="zh-CN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=&gt;</a:t>
                </a:r>
                <a:r>
                  <a:rPr lang="zh-CN" altLang="en-US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帧</a:t>
                </a:r>
                <a:endParaRPr lang="en-US" altLang="zh-HK" sz="1400" b="1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endParaRPr>
              </a:p>
              <a:p>
                <a:pPr marL="596900" lvl="1" indent="0">
                  <a:lnSpc>
                    <a:spcPct val="114000"/>
                  </a:lnSpc>
                  <a:spcBef>
                    <a:spcPts val="400"/>
                  </a:spcBef>
                  <a:buClr>
                    <a:schemeClr val="dk1"/>
                  </a:buClr>
                  <a:buFont typeface="Lato"/>
                  <a:buNone/>
                </a:pPr>
                <a:r>
                  <a:rPr lang="en-US" altLang="zh-CN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Raleway"/>
                    <a:sym typeface="Raleway"/>
                  </a:rPr>
                  <a:t>cv2.VideoCapture</a:t>
                </a:r>
                <a:endParaRPr lang="en-US" altLang="zh-HK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aleway"/>
                  <a:sym typeface="Raleway"/>
                </a:endParaRPr>
              </a:p>
              <a:p>
                <a:pPr indent="-317500">
                  <a:lnSpc>
                    <a:spcPct val="114000"/>
                  </a:lnSpc>
                  <a:spcBef>
                    <a:spcPts val="400"/>
                  </a:spcBef>
                  <a:buClr>
                    <a:schemeClr val="bg1"/>
                  </a:buClr>
                  <a:buSzPts val="1400"/>
                  <a:buFont typeface="Raleway"/>
                  <a:buChar char="➔"/>
                </a:pPr>
                <a:r>
                  <a:rPr lang="en-US" altLang="zh-HK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2. </a:t>
                </a:r>
                <a:r>
                  <a:rPr lang="zh-CN" altLang="en-US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帧 </a:t>
                </a:r>
                <a:r>
                  <a:rPr lang="en-US" altLang="zh-CN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=&gt;</a:t>
                </a:r>
                <a:r>
                  <a:rPr lang="zh-CN" altLang="en-US" sz="1400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去畸变</a:t>
                </a:r>
                <a:endParaRPr lang="en-US" altLang="zh-CN" sz="1400" b="1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endParaRPr>
              </a:p>
              <a:p>
                <a:pPr marL="596900" lvl="1" indent="0">
                  <a:lnSpc>
                    <a:spcPct val="114000"/>
                  </a:lnSpc>
                  <a:spcBef>
                    <a:spcPts val="400"/>
                  </a:spcBef>
                  <a:buClr>
                    <a:schemeClr val="dk1"/>
                  </a:buClr>
                  <a:buFont typeface="Lato"/>
                  <a:buNone/>
                </a:pPr>
                <a:r>
                  <a:rPr lang="en-US" altLang="zh-CN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Raleway"/>
                    <a:sym typeface="Raleway"/>
                  </a:rPr>
                  <a:t>cv2.undistort</a:t>
                </a:r>
              </a:p>
              <a:p>
                <a:pPr marL="457200" lvl="1">
                  <a:lnSpc>
                    <a:spcPct val="114000"/>
                  </a:lnSpc>
                  <a:spcBef>
                    <a:spcPts val="400"/>
                  </a:spcBef>
                  <a:buClr>
                    <a:schemeClr val="bg1"/>
                  </a:buClr>
                  <a:buFont typeface="Raleway"/>
                  <a:buChar char="➔"/>
                </a:pP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3.</a:t>
                </a:r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帧 </a:t>
                </a: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=&gt;</a:t>
                </a:r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目标检测</a:t>
                </a:r>
                <a:endParaRPr lang="en-US" altLang="zh-CN" b="1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endParaRPr>
              </a:p>
              <a:p>
                <a:pPr marL="596900" lvl="1" indent="0">
                  <a:lnSpc>
                    <a:spcPct val="114000"/>
                  </a:lnSpc>
                  <a:spcBef>
                    <a:spcPts val="400"/>
                  </a:spcBef>
                  <a:buClr>
                    <a:schemeClr val="dk1"/>
                  </a:buClr>
                  <a:buNone/>
                </a:pPr>
                <a:r>
                  <a:rPr lang="en-US" altLang="zh-CN" dirty="0" err="1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Raleway"/>
                    <a:sym typeface="Raleway"/>
                  </a:rPr>
                  <a:t>darknet.detect_np</a:t>
                </a:r>
                <a:endParaRPr lang="en-US" altLang="zh-CN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aleway"/>
                  <a:sym typeface="Raleway"/>
                </a:endParaRPr>
              </a:p>
              <a:p>
                <a:pPr marL="457200" lvl="1">
                  <a:lnSpc>
                    <a:spcPct val="114000"/>
                  </a:lnSpc>
                  <a:spcBef>
                    <a:spcPts val="400"/>
                  </a:spcBef>
                  <a:buClr>
                    <a:schemeClr val="bg1"/>
                  </a:buClr>
                  <a:buFont typeface="Raleway"/>
                  <a:buChar char="➔"/>
                </a:pP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4.</a:t>
                </a:r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位置 </a:t>
                </a:r>
                <a:r>
                  <a:rPr lang="en-US" altLang="zh-CN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=&gt;</a:t>
                </a:r>
                <a:r>
                  <a:rPr lang="zh-CN" altLang="en-US" b="1" dirty="0" smtClean="0">
                    <a:solidFill>
                      <a:schemeClr val="bg1">
                        <a:lumMod val="95000"/>
                      </a:schemeClr>
                    </a:solidFill>
                    <a:latin typeface="Raleway"/>
                    <a:sym typeface="Raleway"/>
                  </a:rPr>
                  <a:t> 距离</a:t>
                </a:r>
                <a:endParaRPr lang="en-US" altLang="zh-CN" b="1" dirty="0" smtClean="0">
                  <a:solidFill>
                    <a:schemeClr val="bg1">
                      <a:lumMod val="95000"/>
                    </a:schemeClr>
                  </a:solidFill>
                  <a:latin typeface="Raleway"/>
                  <a:sym typeface="Raleway"/>
                </a:endParaRPr>
              </a:p>
              <a:p>
                <a:pPr marL="596900" lvl="1" indent="0">
                  <a:lnSpc>
                    <a:spcPct val="114000"/>
                  </a:lnSpc>
                  <a:spcBef>
                    <a:spcPts val="400"/>
                  </a:spcBef>
                  <a:buClr>
                    <a:schemeClr val="dk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𝑫</m:t>
                      </m:r>
                      <m:r>
                        <a:rPr lang="en-US" altLang="zh-CN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sym typeface="Raleway"/>
                            </a:rPr>
                          </m:ctrlPr>
                        </m:sSupPr>
                        <m:e>
                          <m:r>
                            <a:rPr lang="en-US" altLang="zh-CN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sym typeface="Raleway"/>
                            </a:rPr>
                            <m:t>𝒅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  <a:sym typeface="Raleway"/>
                            </a:rPr>
                            <m:t>′</m:t>
                          </m:r>
                        </m:sup>
                      </m:sSup>
                      <m:r>
                        <a:rPr lang="en-US" altLang="zh-CN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+</m:t>
                      </m:r>
                      <m:r>
                        <a:rPr lang="en-US" altLang="zh-CN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𝒅</m:t>
                      </m:r>
                      <m:r>
                        <a:rPr lang="zh-CN" altLang="en-US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 </m:t>
                      </m:r>
                      <m:r>
                        <a:rPr lang="en-US" altLang="zh-CN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×</m:t>
                      </m:r>
                      <m:r>
                        <a:rPr lang="zh-CN" altLang="en-US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 </m:t>
                      </m:r>
                      <m:r>
                        <a:rPr lang="en-US" altLang="zh-CN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charset="0"/>
                          <a:sym typeface="Raleway"/>
                        </a:rPr>
                        <m:t>𝒖</m:t>
                      </m:r>
                    </m:oMath>
                  </m:oMathPara>
                </a14:m>
                <a:endParaRPr lang="en-US" altLang="zh-CN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2" name="Shape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39" y="1287828"/>
                <a:ext cx="2789198" cy="2905800"/>
              </a:xfrm>
              <a:prstGeom prst="rect">
                <a:avLst/>
              </a:prstGeom>
              <a:blipFill rotWithShape="0">
                <a:blip r:embed="rId5"/>
                <a:stretch>
                  <a:fillRect b="-41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hape 106"/>
          <p:cNvSpPr txBox="1">
            <a:spLocks/>
          </p:cNvSpPr>
          <p:nvPr/>
        </p:nvSpPr>
        <p:spPr>
          <a:xfrm>
            <a:off x="2569083" y="1287828"/>
            <a:ext cx="2789198" cy="161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400"/>
              </a:spcBef>
              <a:buFont typeface="Lato"/>
              <a:buNone/>
            </a:pPr>
            <a:endParaRPr lang="en-US" sz="1200" dirty="0" smtClean="0">
              <a:solidFill>
                <a:schemeClr val="bg1">
                  <a:lumMod val="95000"/>
                </a:schemeClr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1">
              <a:lnSpc>
                <a:spcPct val="114000"/>
              </a:lnSpc>
              <a:spcBef>
                <a:spcPts val="400"/>
              </a:spcBef>
              <a:buClr>
                <a:schemeClr val="bg1"/>
              </a:buClr>
              <a:buFont typeface="Raleway"/>
              <a:buChar char="➔"/>
            </a:pPr>
            <a:r>
              <a:rPr lang="en-US" altLang="zh-CN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5.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 绘制帧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Raleway"/>
              <a:sym typeface="Raleway"/>
            </a:endParaRPr>
          </a:p>
          <a:p>
            <a:pPr marL="596900" lvl="1" indent="0">
              <a:lnSpc>
                <a:spcPct val="114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/>
                <a:sym typeface="Raleway"/>
              </a:rPr>
              <a:t>cv2.rectangle/</a:t>
            </a:r>
            <a:r>
              <a:rPr lang="en-US" altLang="zh-CN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Raleway"/>
                <a:sym typeface="Raleway"/>
              </a:rPr>
              <a:t>putText</a:t>
            </a:r>
            <a:endParaRPr lang="en-US" altLang="zh-CN" dirty="0">
              <a:solidFill>
                <a:schemeClr val="accent6">
                  <a:lumMod val="60000"/>
                  <a:lumOff val="40000"/>
                </a:schemeClr>
              </a:solidFill>
              <a:latin typeface="Raleway"/>
              <a:sym typeface="Raleway"/>
            </a:endParaRPr>
          </a:p>
          <a:p>
            <a:pPr marL="457200" lvl="1">
              <a:lnSpc>
                <a:spcPct val="114000"/>
              </a:lnSpc>
              <a:spcBef>
                <a:spcPts val="400"/>
              </a:spcBef>
              <a:buClr>
                <a:schemeClr val="bg1"/>
              </a:buClr>
              <a:buFont typeface="Raleway"/>
              <a:buChar char="➔"/>
            </a:pPr>
            <a:r>
              <a:rPr lang="en-US" altLang="zh-CN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6.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 写帧 </a:t>
            </a:r>
            <a:r>
              <a:rPr lang="en-US" altLang="zh-CN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=&gt;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Raleway"/>
                <a:sym typeface="Raleway"/>
              </a:rPr>
              <a:t> 视频</a:t>
            </a:r>
            <a:endParaRPr lang="en-US" altLang="zh-CN" b="1" dirty="0" smtClean="0">
              <a:solidFill>
                <a:schemeClr val="bg1">
                  <a:lumMod val="95000"/>
                </a:schemeClr>
              </a:solidFill>
              <a:latin typeface="Raleway"/>
              <a:sym typeface="Raleway"/>
            </a:endParaRPr>
          </a:p>
          <a:p>
            <a:pPr marL="596900" lvl="1" indent="0">
              <a:lnSpc>
                <a:spcPct val="114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/>
                <a:sym typeface="Raleway"/>
              </a:rPr>
              <a:t>cv2.VideoWriter</a:t>
            </a:r>
          </a:p>
          <a:p>
            <a:pPr marL="596900" lvl="1" indent="0">
              <a:lnSpc>
                <a:spcPct val="114000"/>
              </a:lnSpc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endParaRPr lang="en-US" altLang="zh-HK" sz="1200" dirty="0">
              <a:solidFill>
                <a:schemeClr val="bg1">
                  <a:lumMod val="95000"/>
                </a:schemeClr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39687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4080274" cy="15607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模型评估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641" y="86987"/>
            <a:ext cx="3649196" cy="247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96" y="258125"/>
            <a:ext cx="3211178" cy="2137441"/>
          </a:xfrm>
          <a:prstGeom prst="rect">
            <a:avLst/>
          </a:prstGeom>
        </p:spPr>
      </p:pic>
      <p:pic>
        <p:nvPicPr>
          <p:cNvPr id="18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6" y="1637834"/>
            <a:ext cx="3649196" cy="247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" y="1803438"/>
            <a:ext cx="3211178" cy="2137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37378" y="494130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2.20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37378" y="1121797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2.04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204" y="4178107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3.40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7204" y="4525823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2.94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88" y="2462085"/>
            <a:ext cx="3649196" cy="247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84" y="2623386"/>
            <a:ext cx="3211178" cy="213744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37378" y="2819875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2.80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37378" y="3447542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2.51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84" y="48144"/>
            <a:ext cx="4778196" cy="47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12" y="315876"/>
            <a:ext cx="4256123" cy="4256123"/>
          </a:xfrm>
          <a:prstGeom prst="rect">
            <a:avLst/>
          </a:prstGeom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39036"/>
            <a:ext cx="4080274" cy="48377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</a:t>
            </a: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优化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6491" y="2137829"/>
            <a:ext cx="167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减速带所在直线</a:t>
            </a:r>
            <a:endParaRPr lang="en-US" sz="1600" dirty="0"/>
          </a:p>
        </p:txBody>
      </p:sp>
      <p:sp>
        <p:nvSpPr>
          <p:cNvPr id="9" name="Up Arrow 8"/>
          <p:cNvSpPr/>
          <p:nvPr/>
        </p:nvSpPr>
        <p:spPr>
          <a:xfrm rot="12932971">
            <a:off x="7618198" y="2467310"/>
            <a:ext cx="212000" cy="441434"/>
          </a:xfrm>
          <a:prstGeom prst="upArrow">
            <a:avLst/>
          </a:prstGeom>
          <a:solidFill>
            <a:srgbClr val="003E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204933" y="3461573"/>
            <a:ext cx="1665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对角线所在直线</a:t>
            </a:r>
            <a:endParaRPr lang="en-US" sz="1600" dirty="0"/>
          </a:p>
        </p:txBody>
      </p:sp>
      <p:sp>
        <p:nvSpPr>
          <p:cNvPr id="27" name="Up Arrow 26"/>
          <p:cNvSpPr/>
          <p:nvPr/>
        </p:nvSpPr>
        <p:spPr>
          <a:xfrm rot="2572719">
            <a:off x="7115234" y="3066647"/>
            <a:ext cx="212000" cy="441434"/>
          </a:xfrm>
          <a:prstGeom prst="upArrow">
            <a:avLst/>
          </a:prstGeom>
          <a:solidFill>
            <a:srgbClr val="3D8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809486" y="1187706"/>
            <a:ext cx="90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检测框</a:t>
            </a:r>
            <a:endParaRPr lang="en-US" sz="1600" dirty="0"/>
          </a:p>
        </p:txBody>
      </p:sp>
      <p:sp>
        <p:nvSpPr>
          <p:cNvPr id="29" name="Up Arrow 28"/>
          <p:cNvSpPr/>
          <p:nvPr/>
        </p:nvSpPr>
        <p:spPr>
          <a:xfrm rot="7319876">
            <a:off x="5407872" y="1445343"/>
            <a:ext cx="212000" cy="44143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625220" y="4016818"/>
            <a:ext cx="714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相机</a:t>
            </a:r>
            <a:endParaRPr lang="en-US" sz="1600" dirty="0"/>
          </a:p>
        </p:txBody>
      </p:sp>
      <p:sp>
        <p:nvSpPr>
          <p:cNvPr id="31" name="Up Arrow 30"/>
          <p:cNvSpPr/>
          <p:nvPr/>
        </p:nvSpPr>
        <p:spPr>
          <a:xfrm rot="3783353">
            <a:off x="5213338" y="3741382"/>
            <a:ext cx="212000" cy="441434"/>
          </a:xfrm>
          <a:prstGeom prst="up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hape 106"/>
          <p:cNvSpPr txBox="1">
            <a:spLocks/>
          </p:cNvSpPr>
          <p:nvPr/>
        </p:nvSpPr>
        <p:spPr>
          <a:xfrm>
            <a:off x="354625" y="882975"/>
            <a:ext cx="3575248" cy="318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endParaRPr lang="en-US" sz="1200" dirty="0" smtClean="0">
              <a:latin typeface="Raleway"/>
              <a:ea typeface="Raleway"/>
              <a:cs typeface="Raleway"/>
              <a:sym typeface="Raleway"/>
            </a:endParaRPr>
          </a:p>
          <a:p>
            <a:pPr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相机位置</a:t>
            </a:r>
            <a:endParaRPr lang="en-US" altLang="zh-HK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buClr>
                <a:schemeClr val="dk1"/>
              </a:buClr>
              <a:buFont typeface="Lato"/>
              <a:buNone/>
            </a:pPr>
            <a:r>
              <a:rPr lang="zh-CN" altLang="en-US" sz="1800" dirty="0" smtClean="0">
                <a:latin typeface="Raleway"/>
                <a:sym typeface="Raleway"/>
              </a:rPr>
              <a:t>鸟瞰视图两条边线求交</a:t>
            </a:r>
            <a:endParaRPr lang="en-US" altLang="zh-HK" sz="18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 smtClean="0">
                <a:solidFill>
                  <a:schemeClr val="dk1"/>
                </a:solidFill>
                <a:latin typeface="Raleway"/>
                <a:sym typeface="Raleway"/>
              </a:rPr>
              <a:t>2.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选择对角线 </a:t>
            </a:r>
            <a:r>
              <a:rPr lang="en-US" altLang="zh-CN" sz="1400" b="1" dirty="0" smtClean="0">
                <a:solidFill>
                  <a:schemeClr val="dk1"/>
                </a:solidFill>
                <a:latin typeface="Raleway"/>
                <a:sym typeface="Raleway"/>
              </a:rPr>
              <a:t>=&gt;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 分类问题</a:t>
            </a:r>
            <a:endParaRPr lang="en-US" altLang="zh-CN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Box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=&gt;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CNN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=&gt;</a:t>
            </a:r>
            <a:r>
              <a:rPr lang="zh-CN" altLang="en-US" sz="1800" dirty="0" smtClean="0">
                <a:latin typeface="Raleway"/>
                <a:sym typeface="Raleway"/>
              </a:rPr>
              <a:t> 对角线类型</a:t>
            </a:r>
            <a:endParaRPr lang="en-US" altLang="zh-CN" sz="1800" dirty="0" smtClean="0"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0:</a:t>
            </a:r>
            <a:r>
              <a:rPr lang="zh-CN" altLang="en-US" sz="1800" dirty="0" smtClean="0">
                <a:latin typeface="Raleway"/>
                <a:sym typeface="Raleway"/>
              </a:rPr>
              <a:t>            </a:t>
            </a:r>
            <a:r>
              <a:rPr lang="en-US" altLang="zh-CN" sz="1800" dirty="0" smtClean="0">
                <a:latin typeface="Raleway"/>
                <a:sym typeface="Raleway"/>
              </a:rPr>
              <a:t>1:</a:t>
            </a:r>
            <a:r>
              <a:rPr lang="zh-CN" altLang="en-US" sz="1800" dirty="0" smtClean="0">
                <a:latin typeface="Raleway"/>
                <a:sym typeface="Raleway"/>
              </a:rPr>
              <a:t>          </a:t>
            </a:r>
            <a:endParaRPr lang="en-US" altLang="zh-CN" sz="1800" dirty="0" smtClean="0">
              <a:latin typeface="Raleway"/>
              <a:sym typeface="Raleway"/>
            </a:endParaRPr>
          </a:p>
          <a:p>
            <a:pPr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CN" sz="1400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r>
              <a:rPr lang="en-US" altLang="zh-HK" sz="1400" b="1" dirty="0" smtClean="0">
                <a:solidFill>
                  <a:schemeClr val="dk1"/>
                </a:solidFill>
                <a:latin typeface="Raleway"/>
                <a:sym typeface="Raleway"/>
              </a:rPr>
              <a:t>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计算相机到对角线的距离</a:t>
            </a:r>
            <a:endParaRPr lang="en-US" altLang="zh-CN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None/>
            </a:pPr>
            <a:r>
              <a:rPr lang="zh-CN" altLang="en-US" sz="1800" dirty="0" smtClean="0">
                <a:latin typeface="Raleway"/>
                <a:sym typeface="Raleway"/>
              </a:rPr>
              <a:t>点到线距离公式</a:t>
            </a:r>
            <a:endParaRPr lang="en-US" altLang="zh-CN" sz="1800" dirty="0">
              <a:latin typeface="Raleway"/>
              <a:sym typeface="Raleway"/>
            </a:endParaRPr>
          </a:p>
          <a:p>
            <a:pPr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Font typeface="Lato"/>
              <a:buNone/>
            </a:pPr>
            <a:endParaRPr lang="en-US" altLang="zh-HK" sz="1200" dirty="0">
              <a:latin typeface="Raleway"/>
              <a:sym typeface="Raleway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96" y="2968023"/>
            <a:ext cx="471343" cy="4713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41" y="2967859"/>
            <a:ext cx="471343" cy="4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4080274" cy="15607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模型优化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641" y="86987"/>
            <a:ext cx="3649196" cy="247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6" y="1637834"/>
            <a:ext cx="3649196" cy="24729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537378" y="494130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2.20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37378" y="1121797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2.13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204" y="4178107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3.40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7204" y="4525823"/>
            <a:ext cx="261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3.02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88" y="2462085"/>
            <a:ext cx="3649196" cy="247291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7537378" y="2819875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2.80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37378" y="3447542"/>
            <a:ext cx="165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检测计算距离：</a:t>
            </a:r>
            <a:endParaRPr lang="en-US" altLang="zh-CN" sz="1800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2.62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2" y="1812791"/>
            <a:ext cx="3193409" cy="2125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62" y="2629891"/>
            <a:ext cx="3211178" cy="2137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35" y="259078"/>
            <a:ext cx="3216372" cy="21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7"/>
            <a:ext cx="4080274" cy="15607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模型优化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489" y="623207"/>
            <a:ext cx="4035176" cy="272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11" y="1749464"/>
            <a:ext cx="4008363" cy="273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207980" y="4393666"/>
            <a:ext cx="250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2.00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7979" y="4758402"/>
            <a:ext cx="250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1.49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35" y="1940779"/>
            <a:ext cx="3564775" cy="2372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93" y="805346"/>
            <a:ext cx="3564143" cy="23723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03875" y="3264300"/>
            <a:ext cx="250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实际测量距离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2.00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03874" y="3629036"/>
            <a:ext cx="250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检测计算距离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1.85</a:t>
            </a:r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米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Up Arrow 28"/>
          <p:cNvSpPr/>
          <p:nvPr/>
        </p:nvSpPr>
        <p:spPr>
          <a:xfrm rot="2740554">
            <a:off x="4334717" y="2060563"/>
            <a:ext cx="393214" cy="1043393"/>
          </a:xfrm>
          <a:prstGeom prst="upArrow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8908259">
            <a:off x="4101690" y="2636673"/>
            <a:ext cx="109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优化后</a:t>
            </a:r>
            <a:endParaRPr lang="en-US" sz="18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提升</a:t>
            </a:r>
            <a:endParaRPr dirty="0"/>
          </a:p>
        </p:txBody>
      </p:sp>
      <p:sp>
        <p:nvSpPr>
          <p:cNvPr id="133" name="Shape 1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dirty="0"/>
              <a:t>更多的训练数据</a:t>
            </a:r>
            <a:endParaRPr sz="1400" b="0" dirty="0">
              <a:solidFill>
                <a:schemeClr val="lt1"/>
              </a:solidFill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dirty="0"/>
              <a:t>更大的标定布</a:t>
            </a:r>
            <a:endParaRPr sz="2100" dirty="0"/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100" dirty="0" smtClean="0"/>
              <a:t>更真实</a:t>
            </a:r>
            <a:r>
              <a:rPr lang="zh-CN" altLang="en-US" sz="2100" dirty="0"/>
              <a:t>的障碍</a:t>
            </a:r>
            <a:endParaRPr sz="1400" b="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600" dirty="0">
                <a:solidFill>
                  <a:schemeClr val="dk1"/>
                </a:solidFill>
              </a:rPr>
              <a:t>整体思路</a:t>
            </a:r>
            <a:endParaRPr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033523A-5816-4C4A-BC14-AC65FC2D5BE3}"/>
              </a:ext>
            </a:extLst>
          </p:cNvPr>
          <p:cNvSpPr/>
          <p:nvPr/>
        </p:nvSpPr>
        <p:spPr>
          <a:xfrm>
            <a:off x="0" y="1632100"/>
            <a:ext cx="9143999" cy="3511400"/>
          </a:xfrm>
          <a:prstGeom prst="rect">
            <a:avLst/>
          </a:prstGeom>
          <a:solidFill>
            <a:srgbClr val="F2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Shape 80"/>
          <p:cNvSpPr txBox="1">
            <a:spLocks noGrp="1"/>
          </p:cNvSpPr>
          <p:nvPr>
            <p:ph type="title" idx="4294967295"/>
          </p:nvPr>
        </p:nvSpPr>
        <p:spPr>
          <a:xfrm>
            <a:off x="474700" y="1632100"/>
            <a:ext cx="3821727" cy="31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700"/>
            </a:pPr>
            <a: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altLang="zh-HK" sz="1800" b="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</a:br>
            <a:endParaRPr sz="1800" b="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88E4D4-9517-8640-9EC8-2F731C5F527D}"/>
              </a:ext>
            </a:extLst>
          </p:cNvPr>
          <p:cNvSpPr txBox="1"/>
          <p:nvPr/>
        </p:nvSpPr>
        <p:spPr>
          <a:xfrm>
            <a:off x="535775" y="1768739"/>
            <a:ext cx="37953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设计距离计算方法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lvl="8">
              <a:lnSpc>
                <a:spcPct val="150000"/>
              </a:lnSpc>
              <a:buClr>
                <a:schemeClr val="bg1"/>
              </a:buClr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       去畸变 </a:t>
            </a:r>
            <a:r>
              <a:rPr lang="en-US" altLang="zh-CN" sz="2000" dirty="0">
                <a:solidFill>
                  <a:schemeClr val="bg1"/>
                </a:solidFill>
                <a:latin typeface="Lato"/>
                <a:sym typeface="Raleway"/>
              </a:rPr>
              <a:t>&amp;</a:t>
            </a: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 鸟瞰视图测距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数据收集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  <a:latin typeface="Lato"/>
                <a:sym typeface="Raleway"/>
              </a:rPr>
              <a:t>训练模型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整合模块</a:t>
            </a:r>
            <a:endParaRPr lang="en-US" altLang="zh-CN" sz="2000" dirty="0">
              <a:solidFill>
                <a:schemeClr val="bg1"/>
              </a:solidFill>
              <a:latin typeface="Lato"/>
              <a:sym typeface="Raleway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Lato"/>
                <a:sym typeface="Raleway"/>
              </a:rPr>
              <a:t>模型</a:t>
            </a:r>
            <a:r>
              <a:rPr lang="zh-CN" altLang="en-US" sz="2000" dirty="0" smtClean="0">
                <a:solidFill>
                  <a:schemeClr val="bg1"/>
                </a:solidFill>
                <a:latin typeface="Lato"/>
                <a:sym typeface="Raleway"/>
              </a:rPr>
              <a:t>评估 </a:t>
            </a:r>
            <a:r>
              <a:rPr lang="en-US" altLang="zh-CN" sz="2000" dirty="0" smtClean="0">
                <a:solidFill>
                  <a:schemeClr val="bg1"/>
                </a:solidFill>
                <a:latin typeface="Lato"/>
                <a:sym typeface="Raleway"/>
              </a:rPr>
              <a:t>+</a:t>
            </a:r>
            <a:r>
              <a:rPr lang="zh-CN" altLang="en-US" sz="2000" dirty="0" smtClean="0">
                <a:solidFill>
                  <a:schemeClr val="bg1"/>
                </a:solidFill>
                <a:latin typeface="Lato"/>
                <a:sym typeface="Raleway"/>
              </a:rPr>
              <a:t> 优化</a:t>
            </a:r>
            <a:endParaRPr lang="en-US" altLang="zh-CN" sz="2000" dirty="0" smtClean="0">
              <a:solidFill>
                <a:schemeClr val="bg1"/>
              </a:solidFill>
              <a:latin typeface="Lato"/>
              <a:sym typeface="Raleway"/>
            </a:endParaRPr>
          </a:p>
          <a:p>
            <a:endParaRPr lang="en-US" sz="2000" dirty="0">
              <a:solidFill>
                <a:schemeClr val="bg1"/>
              </a:solidFill>
              <a:latin typeface="Lato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 idx="4294967295"/>
          </p:nvPr>
        </p:nvSpPr>
        <p:spPr>
          <a:xfrm>
            <a:off x="241672" y="568973"/>
            <a:ext cx="1927083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3600" dirty="0">
                <a:solidFill>
                  <a:schemeClr val="dk1"/>
                </a:solidFill>
              </a:rPr>
              <a:t>流程图</a:t>
            </a:r>
            <a:endParaRPr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41295B1-0397-274E-B368-79D33F08FAC2}"/>
              </a:ext>
            </a:extLst>
          </p:cNvPr>
          <p:cNvGrpSpPr/>
          <p:nvPr/>
        </p:nvGrpSpPr>
        <p:grpSpPr>
          <a:xfrm>
            <a:off x="2906038" y="175363"/>
            <a:ext cx="5348614" cy="4730141"/>
            <a:chOff x="2317316" y="388306"/>
            <a:chExt cx="5348614" cy="47301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58F3C150-4D48-C541-8789-D25E976FC633}"/>
                </a:ext>
              </a:extLst>
            </p:cNvPr>
            <p:cNvSpPr/>
            <p:nvPr/>
          </p:nvSpPr>
          <p:spPr>
            <a:xfrm>
              <a:off x="2317316" y="388306"/>
              <a:ext cx="5348614" cy="4730141"/>
            </a:xfrm>
            <a:prstGeom prst="rect">
              <a:avLst/>
            </a:prstGeom>
            <a:solidFill>
              <a:srgbClr val="F265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Shape 87"/>
            <p:cNvPicPr preferRelativeResize="0"/>
            <p:nvPr/>
          </p:nvPicPr>
          <p:blipFill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23646" y="495079"/>
              <a:ext cx="5134569" cy="45205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8F3C150-4D48-C541-8789-D25E976FC633}"/>
              </a:ext>
            </a:extLst>
          </p:cNvPr>
          <p:cNvSpPr/>
          <p:nvPr/>
        </p:nvSpPr>
        <p:spPr>
          <a:xfrm>
            <a:off x="241672" y="1772565"/>
            <a:ext cx="2451437" cy="3136405"/>
          </a:xfrm>
          <a:prstGeom prst="rect">
            <a:avLst/>
          </a:prstGeom>
          <a:solidFill>
            <a:srgbClr val="F2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53" y="1875749"/>
            <a:ext cx="2231951" cy="2927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" y="193575"/>
            <a:ext cx="4141950" cy="2325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Shape 9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152150" y="1781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71700" y="7182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工作</a:t>
            </a: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流程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4294967295"/>
          </p:nvPr>
        </p:nvSpPr>
        <p:spPr>
          <a:xfrm>
            <a:off x="288335" y="1117160"/>
            <a:ext cx="3432900" cy="2503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相机标定，去畸变</a:t>
            </a:r>
            <a:r>
              <a:rPr lang="zh-HK" sz="1400" dirty="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zh-HK" sz="1400" dirty="0">
                <a:latin typeface="Raleway"/>
                <a:ea typeface="Raleway"/>
                <a:cs typeface="Raleway"/>
                <a:sym typeface="Raleway"/>
              </a:rPr>
            </a:br>
            <a:r>
              <a:rPr lang="zh-HK" sz="1400" dirty="0">
                <a:latin typeface="Raleway"/>
                <a:ea typeface="Raleway"/>
                <a:cs typeface="Raleway"/>
                <a:sym typeface="Raleway"/>
              </a:rPr>
              <a:t>计算相机内参（5个）及畸变参数（3+2），去畸变。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146" y="293899"/>
            <a:ext cx="4677814" cy="211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950" y="2519274"/>
            <a:ext cx="8653010" cy="243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52" y="118418"/>
            <a:ext cx="5205674" cy="49499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475380" y="719601"/>
            <a:ext cx="4843751" cy="3889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lang="zh-HK" sz="14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测距算法</a:t>
            </a:r>
            <a:endParaRPr lang="en-US" altLang="zh-HK" sz="1400" b="1" dirty="0" smtClean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96900" lvl="1" indent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None/>
            </a:pPr>
            <a:r>
              <a:rPr lang="zh-CN" altLang="en-US" dirty="0">
                <a:latin typeface="Raleway"/>
                <a:sym typeface="Raleway"/>
              </a:rPr>
              <a:t>基础理论：鸟瞰视图与现实世界是相似</a:t>
            </a:r>
            <a:r>
              <a:rPr lang="zh-CN" altLang="en-US" dirty="0" smtClean="0">
                <a:latin typeface="Raleway"/>
                <a:sym typeface="Raleway"/>
              </a:rPr>
              <a:t>变换 </a:t>
            </a:r>
            <a:r>
              <a:rPr lang="en-US" altLang="zh-CN" dirty="0" smtClean="0">
                <a:latin typeface="Raleway"/>
                <a:sym typeface="Raleway"/>
              </a:rPr>
              <a:t>(</a:t>
            </a:r>
            <a:r>
              <a:rPr lang="en-US" altLang="zh-CN" dirty="0">
                <a:latin typeface="Raleway"/>
                <a:sym typeface="Raleway"/>
              </a:rPr>
              <a:t>Similarity</a:t>
            </a:r>
            <a:r>
              <a:rPr lang="zh-CN" altLang="en-US" dirty="0">
                <a:latin typeface="Raleway"/>
                <a:sym typeface="Raleway"/>
              </a:rPr>
              <a:t> </a:t>
            </a:r>
            <a:r>
              <a:rPr lang="en-US" altLang="zh-CN" dirty="0">
                <a:latin typeface="Raleway"/>
                <a:sym typeface="Raleway"/>
              </a:rPr>
              <a:t>Matrix)</a:t>
            </a:r>
            <a:endParaRPr lang="en-US" altLang="zh-CN" dirty="0" smtClean="0">
              <a:latin typeface="Raleway"/>
              <a:sym typeface="Raleway"/>
            </a:endParaRPr>
          </a:p>
          <a:p>
            <a:pPr marL="596900" lvl="1" indent="0">
              <a:lnSpc>
                <a:spcPct val="114000"/>
              </a:lnSpc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None/>
            </a:pPr>
            <a:r>
              <a:rPr lang="zh-CN" altLang="en-US" dirty="0" smtClean="0">
                <a:latin typeface="Raleway"/>
                <a:sym typeface="Raleway"/>
              </a:rPr>
              <a:t>应用：矫正后的图转换成鸟瞰视图，在鸟瞰视图中测得两点在现实世界的距离</a:t>
            </a:r>
            <a:endParaRPr lang="en-US" altLang="zh-CN" dirty="0" smtClean="0">
              <a:latin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CN" sz="1400" b="1" dirty="0" smtClean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r>
              <a:rPr lang="en-US" altLang="zh-CN" sz="1400" b="1" dirty="0">
                <a:solidFill>
                  <a:schemeClr val="dk1"/>
                </a:solidFill>
                <a:latin typeface="Raleway"/>
                <a:sym typeface="Raleway"/>
              </a:rPr>
              <a:t>.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 结论</a:t>
            </a: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lvl="1">
              <a:lnSpc>
                <a:spcPct val="6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Raleway"/>
              <a:buChar char="➔"/>
            </a:pPr>
            <a:r>
              <a:rPr lang="en-US" altLang="zh-CN" dirty="0">
                <a:latin typeface="Raleway"/>
                <a:sym typeface="Raleway"/>
              </a:rPr>
              <a:t>1. </a:t>
            </a:r>
            <a:r>
              <a:rPr lang="zh-CN" altLang="en-US" dirty="0">
                <a:latin typeface="Raleway"/>
                <a:sym typeface="Raleway"/>
              </a:rPr>
              <a:t>鸟瞰</a:t>
            </a:r>
            <a:r>
              <a:rPr lang="zh-CN" altLang="en-US" dirty="0" smtClean="0">
                <a:latin typeface="Raleway"/>
                <a:sym typeface="Raleway"/>
              </a:rPr>
              <a:t>视图中可测的最远</a:t>
            </a:r>
            <a:r>
              <a:rPr lang="zh-CN" altLang="en-US" dirty="0">
                <a:latin typeface="Raleway"/>
                <a:sym typeface="Raleway"/>
              </a:rPr>
              <a:t>距离大约是</a:t>
            </a:r>
            <a:r>
              <a:rPr lang="en-US" altLang="zh-CN" dirty="0">
                <a:latin typeface="Raleway"/>
                <a:sym typeface="Raleway"/>
              </a:rPr>
              <a:t>6</a:t>
            </a:r>
            <a:r>
              <a:rPr lang="zh-CN" altLang="en-US" dirty="0">
                <a:latin typeface="Raleway"/>
                <a:sym typeface="Raleway"/>
              </a:rPr>
              <a:t>米</a:t>
            </a:r>
          </a:p>
          <a:p>
            <a:pPr lvl="1">
              <a:lnSpc>
                <a:spcPct val="6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Raleway"/>
              <a:buChar char="➔"/>
            </a:pPr>
            <a:r>
              <a:rPr lang="en-US" altLang="zh-CN" dirty="0">
                <a:latin typeface="Raleway"/>
                <a:sym typeface="Raleway"/>
              </a:rPr>
              <a:t>2. </a:t>
            </a:r>
            <a:r>
              <a:rPr lang="zh-CN" altLang="en-US" dirty="0">
                <a:latin typeface="Raleway"/>
                <a:sym typeface="Raleway"/>
              </a:rPr>
              <a:t>鸟瞰</a:t>
            </a:r>
            <a:r>
              <a:rPr lang="zh-CN" altLang="en-US" dirty="0" smtClean="0">
                <a:latin typeface="Raleway"/>
                <a:sym typeface="Raleway"/>
              </a:rPr>
              <a:t>视图中的像素间距约</a:t>
            </a:r>
            <a:r>
              <a:rPr lang="zh-CN" altLang="en-US" dirty="0">
                <a:latin typeface="Raleway"/>
                <a:sym typeface="Raleway"/>
              </a:rPr>
              <a:t>等于</a:t>
            </a:r>
            <a:r>
              <a:rPr lang="en-US" altLang="zh-CN" dirty="0">
                <a:latin typeface="Raleway"/>
                <a:sym typeface="Raleway"/>
              </a:rPr>
              <a:t>1</a:t>
            </a:r>
            <a:r>
              <a:rPr lang="en-US" altLang="zh-HK" dirty="0">
                <a:latin typeface="Raleway"/>
                <a:sym typeface="Raleway"/>
              </a:rPr>
              <a:t>cm</a:t>
            </a:r>
          </a:p>
          <a:p>
            <a:pPr lvl="1">
              <a:lnSpc>
                <a:spcPct val="6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Raleway"/>
              <a:buChar char="➔"/>
            </a:pPr>
            <a:r>
              <a:rPr lang="en-US" altLang="zh-HK" dirty="0">
                <a:latin typeface="Raleway"/>
                <a:sym typeface="Raleway"/>
              </a:rPr>
              <a:t>3. </a:t>
            </a:r>
            <a:r>
              <a:rPr lang="zh-CN" altLang="en-US" dirty="0">
                <a:latin typeface="Raleway"/>
                <a:sym typeface="Raleway"/>
              </a:rPr>
              <a:t>鸟瞰视图底部到相机约为</a:t>
            </a:r>
            <a:r>
              <a:rPr lang="en-US" altLang="zh-CN" dirty="0">
                <a:latin typeface="Raleway"/>
                <a:sym typeface="Raleway"/>
              </a:rPr>
              <a:t>126</a:t>
            </a:r>
            <a:r>
              <a:rPr lang="en-US" altLang="zh-HK" dirty="0">
                <a:latin typeface="Raleway"/>
                <a:sym typeface="Raleway"/>
              </a:rPr>
              <a:t>cm</a:t>
            </a: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endParaRPr lang="en-US" altLang="zh-HK"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750602" y="501674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工作</a:t>
            </a: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流程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4480265-4DFF-534E-9632-BB332E10E979}"/>
              </a:ext>
            </a:extLst>
          </p:cNvPr>
          <p:cNvGrpSpPr/>
          <p:nvPr/>
        </p:nvGrpSpPr>
        <p:grpSpPr>
          <a:xfrm>
            <a:off x="5627035" y="191770"/>
            <a:ext cx="3358679" cy="2271523"/>
            <a:chOff x="4895389" y="154835"/>
            <a:chExt cx="3640236" cy="24619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Shape 103">
              <a:extLst>
                <a:ext uri="{FF2B5EF4-FFF2-40B4-BE49-F238E27FC236}">
                  <a16:creationId xmlns:a16="http://schemas.microsoft.com/office/drawing/2014/main" xmlns="" id="{7173DAE7-7765-FB46-AC0B-72D481C8B48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5389" y="154835"/>
              <a:ext cx="3640236" cy="2461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1AD09366-ADF9-6140-9A81-3A2372818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1863" y="330256"/>
              <a:ext cx="3171608" cy="211110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FE12804-E828-E54C-99A2-4C6D5E4F386D}"/>
              </a:ext>
            </a:extLst>
          </p:cNvPr>
          <p:cNvGrpSpPr/>
          <p:nvPr/>
        </p:nvGrpSpPr>
        <p:grpSpPr>
          <a:xfrm>
            <a:off x="6202230" y="2353314"/>
            <a:ext cx="2773332" cy="2751462"/>
            <a:chOff x="5315154" y="2295597"/>
            <a:chExt cx="3077284" cy="30530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Shape 103">
              <a:extLst>
                <a:ext uri="{FF2B5EF4-FFF2-40B4-BE49-F238E27FC236}">
                  <a16:creationId xmlns:a16="http://schemas.microsoft.com/office/drawing/2014/main" xmlns="" id="{14ADB667-F5F9-5040-9F4D-F198FCE96D5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5154" y="2295597"/>
              <a:ext cx="3077284" cy="3053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42378E68-A8DF-5D4E-8A77-A291653B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6505" y="2484068"/>
              <a:ext cx="2659432" cy="26594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03">
            <a:extLst>
              <a:ext uri="{FF2B5EF4-FFF2-40B4-BE49-F238E27FC236}">
                <a16:creationId xmlns:a16="http://schemas.microsoft.com/office/drawing/2014/main" xmlns="" id="{ACB1E465-2CE6-6F48-9A82-5E79579D3D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600" y="190325"/>
            <a:ext cx="4751989" cy="3142096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52" y="118418"/>
            <a:ext cx="4080274" cy="49499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519725" y="882975"/>
            <a:ext cx="3575248" cy="4036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HK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要标定的有</a:t>
            </a:r>
            <a:r>
              <a:rPr lang="en-US" altLang="zh-HK" sz="1400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  <a:r>
              <a:rPr lang="zh-HK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个值</a:t>
            </a:r>
            <a:endParaRPr lang="en-US" altLang="zh-HK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altLang="zh-HK" dirty="0">
                <a:latin typeface="Raleway"/>
                <a:sym typeface="Raleway"/>
              </a:rPr>
              <a:t>1. </a:t>
            </a:r>
            <a:r>
              <a:rPr lang="zh-HK" altLang="en-US" dirty="0">
                <a:latin typeface="Raleway"/>
                <a:sym typeface="Raleway"/>
              </a:rPr>
              <a:t>鸟瞰视图变换矩阵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altLang="zh-HK" dirty="0">
                <a:latin typeface="Raleway"/>
                <a:sym typeface="Raleway"/>
              </a:rPr>
              <a:t>2. </a:t>
            </a:r>
            <a:r>
              <a:rPr lang="zh-HK" altLang="en-US" dirty="0">
                <a:latin typeface="Raleway"/>
                <a:sym typeface="Raleway"/>
              </a:rPr>
              <a:t>鸟瞰视图像素距离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en-US" altLang="zh-HK" dirty="0">
                <a:latin typeface="Raleway"/>
                <a:sym typeface="Raleway"/>
              </a:rPr>
              <a:t>3. </a:t>
            </a:r>
            <a:r>
              <a:rPr lang="zh-HK" altLang="en-US" dirty="0">
                <a:latin typeface="Raleway"/>
                <a:sym typeface="Raleway"/>
              </a:rPr>
              <a:t>鸟瞰视图底部到相机的距离</a:t>
            </a:r>
            <a:endParaRPr lang="en-US" altLang="zh-HK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>
                <a:solidFill>
                  <a:schemeClr val="dk1"/>
                </a:solidFill>
                <a:latin typeface="Raleway"/>
                <a:sym typeface="Raleway"/>
              </a:rPr>
              <a:t>2. </a:t>
            </a:r>
            <a:r>
              <a:rPr lang="zh-CN" altLang="en-US" sz="1400" b="1" dirty="0">
                <a:solidFill>
                  <a:schemeClr val="dk1"/>
                </a:solidFill>
                <a:latin typeface="Raleway"/>
                <a:sym typeface="Raleway"/>
              </a:rPr>
              <a:t>固定相机</a:t>
            </a:r>
            <a:endParaRPr lang="en-US" altLang="zh-CN" sz="14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zh-HK" altLang="en-US" dirty="0">
                <a:latin typeface="Raleway"/>
                <a:sym typeface="Raleway"/>
              </a:rPr>
              <a:t>相机摆放位置会影响</a:t>
            </a:r>
            <a:r>
              <a:rPr lang="en-US" altLang="zh-HK" dirty="0">
                <a:latin typeface="Raleway"/>
                <a:sym typeface="Raleway"/>
              </a:rPr>
              <a:t>3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zh-CN" altLang="en-US" dirty="0" smtClean="0">
                <a:latin typeface="Raleway"/>
                <a:sym typeface="Raleway"/>
              </a:rPr>
              <a:t>摆放</a:t>
            </a:r>
            <a:r>
              <a:rPr lang="zh-HK" altLang="en-US" dirty="0" smtClean="0">
                <a:latin typeface="Raleway"/>
                <a:sym typeface="Raleway"/>
              </a:rPr>
              <a:t>高度</a:t>
            </a:r>
            <a:r>
              <a:rPr lang="zh-HK" altLang="en-US" dirty="0">
                <a:latin typeface="Raleway"/>
                <a:sym typeface="Raleway"/>
              </a:rPr>
              <a:t>会影响</a:t>
            </a:r>
            <a:r>
              <a:rPr lang="en-US" altLang="zh-HK" dirty="0">
                <a:latin typeface="Raleway"/>
                <a:sym typeface="Raleway"/>
              </a:rPr>
              <a:t>2</a:t>
            </a:r>
            <a:r>
              <a:rPr lang="zh-HK" altLang="en-US" dirty="0">
                <a:latin typeface="Raleway"/>
                <a:sym typeface="Raleway"/>
              </a:rPr>
              <a:t>和</a:t>
            </a:r>
            <a:r>
              <a:rPr lang="en-US" altLang="zh-HK" dirty="0">
                <a:latin typeface="Raleway"/>
                <a:sym typeface="Raleway"/>
              </a:rPr>
              <a:t>3</a:t>
            </a:r>
          </a:p>
          <a:p>
            <a:pPr marL="596900" lvl="1" indent="0">
              <a:spcBef>
                <a:spcPts val="1000"/>
              </a:spcBef>
              <a:buClr>
                <a:schemeClr val="dk1"/>
              </a:buClr>
              <a:buNone/>
            </a:pPr>
            <a:r>
              <a:rPr lang="zh-HK" altLang="en-US" dirty="0">
                <a:latin typeface="Raleway"/>
                <a:sym typeface="Raleway"/>
              </a:rPr>
              <a:t>相机</a:t>
            </a:r>
            <a:r>
              <a:rPr lang="zh-HK" altLang="en-US" dirty="0">
                <a:latin typeface="+mj-lt"/>
                <a:sym typeface="Raleway"/>
              </a:rPr>
              <a:t>角</a:t>
            </a:r>
            <a:r>
              <a:rPr lang="zh-HK" altLang="en-US" dirty="0">
                <a:latin typeface="Raleway"/>
                <a:sym typeface="Raleway"/>
              </a:rPr>
              <a:t>度会影响</a:t>
            </a:r>
            <a:r>
              <a:rPr lang="en-US" altLang="zh-HK" dirty="0">
                <a:latin typeface="Raleway"/>
                <a:sym typeface="Raleway"/>
              </a:rPr>
              <a:t>1, </a:t>
            </a:r>
            <a:r>
              <a:rPr lang="en-US" altLang="zh-HK" dirty="0" smtClean="0">
                <a:latin typeface="Raleway"/>
                <a:sym typeface="Raleway"/>
              </a:rPr>
              <a:t>2</a:t>
            </a:r>
            <a:r>
              <a:rPr lang="zh-CN" altLang="en-US" dirty="0" smtClean="0">
                <a:latin typeface="Raleway"/>
                <a:sym typeface="Raleway"/>
              </a:rPr>
              <a:t>和</a:t>
            </a:r>
            <a:r>
              <a:rPr lang="en-US" altLang="zh-CN" dirty="0" smtClean="0">
                <a:latin typeface="Raleway"/>
                <a:sym typeface="Raleway"/>
              </a:rPr>
              <a:t>3</a:t>
            </a:r>
            <a:endParaRPr dirty="0">
              <a:latin typeface="Raleway"/>
              <a:sym typeface="Raleway"/>
            </a:endParaRPr>
          </a:p>
        </p:txBody>
      </p:sp>
      <p:sp>
        <p:nvSpPr>
          <p:cNvPr id="8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7722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标定事项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BFE8845-5379-B945-B7C4-9337C539E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549" y="3332421"/>
            <a:ext cx="3238500" cy="158750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F8A821-089D-9C4D-BF55-DF1F869EE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41" y="415520"/>
            <a:ext cx="4092717" cy="2691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2F4822-41D2-8C4F-9E08-982099B26827}"/>
              </a:ext>
            </a:extLst>
          </p:cNvPr>
          <p:cNvSpPr txBox="1"/>
          <p:nvPr/>
        </p:nvSpPr>
        <p:spPr>
          <a:xfrm>
            <a:off x="4364888" y="3799876"/>
            <a:ext cx="821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indent="-317500">
              <a:spcBef>
                <a:spcPts val="1600"/>
              </a:spcBef>
              <a:buClr>
                <a:schemeClr val="bg1"/>
              </a:buClr>
              <a:buSzPct val="100000"/>
              <a:buFont typeface="Raleway"/>
              <a:buChar char="➔"/>
            </a:pPr>
            <a:r>
              <a:rPr lang="zh-CN" altLang="en-US" sz="4000" b="1" dirty="0">
                <a:solidFill>
                  <a:schemeClr val="bg1"/>
                </a:solidFill>
                <a:latin typeface="Raleway"/>
                <a:sym typeface="Raleway"/>
              </a:rPr>
              <a:t> </a:t>
            </a:r>
            <a:endParaRPr lang="en-US" altLang="zh-CN" sz="4000" b="1" dirty="0">
              <a:solidFill>
                <a:schemeClr val="bg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5152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2108408" cy="715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3000" dirty="0"/>
              <a:t>数据收集</a:t>
            </a:r>
          </a:p>
          <a:p>
            <a:pPr marL="15240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</a:pPr>
            <a:endParaRPr lang="zh-HK" altLang="en-US" sz="3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19F5FFD-FCE2-144C-AB7E-45371165935E}"/>
              </a:ext>
            </a:extLst>
          </p:cNvPr>
          <p:cNvGrpSpPr/>
          <p:nvPr/>
        </p:nvGrpSpPr>
        <p:grpSpPr>
          <a:xfrm>
            <a:off x="6334118" y="1460717"/>
            <a:ext cx="2535331" cy="2530257"/>
            <a:chOff x="6024222" y="708304"/>
            <a:chExt cx="3182296" cy="3175927"/>
          </a:xfrm>
        </p:grpSpPr>
        <p:pic>
          <p:nvPicPr>
            <p:cNvPr id="18" name="Shape 103">
              <a:extLst>
                <a:ext uri="{FF2B5EF4-FFF2-40B4-BE49-F238E27FC236}">
                  <a16:creationId xmlns:a16="http://schemas.microsoft.com/office/drawing/2014/main" xmlns="" id="{0F1E5E5B-B12E-6F42-A9E3-D69C18A678A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4222" y="708304"/>
              <a:ext cx="3182296" cy="317592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D36D9F0B-BB7C-D040-809D-778C5F818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04"/>
            <a:stretch/>
          </p:blipFill>
          <p:spPr>
            <a:xfrm>
              <a:off x="6263065" y="974654"/>
              <a:ext cx="2718616" cy="26687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563590-2949-8240-9CC3-DA911CDB6698}"/>
              </a:ext>
            </a:extLst>
          </p:cNvPr>
          <p:cNvSpPr txBox="1"/>
          <p:nvPr/>
        </p:nvSpPr>
        <p:spPr>
          <a:xfrm>
            <a:off x="362343" y="4086165"/>
            <a:ext cx="328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减速带、行人数据</a:t>
            </a:r>
            <a:endParaRPr lang="en-US" altLang="zh-CN" sz="1800" dirty="0">
              <a:solidFill>
                <a:schemeClr val="lt1"/>
              </a:solidFill>
              <a:latin typeface="Raleway"/>
              <a:sym typeface="Raleway"/>
            </a:endParaRPr>
          </a:p>
          <a:p>
            <a:pPr algn="ctr"/>
            <a:r>
              <a:rPr lang="en-US" altLang="zh-CN" sz="1800" dirty="0">
                <a:solidFill>
                  <a:schemeClr val="lt1"/>
                </a:solidFill>
                <a:latin typeface="Raleway"/>
                <a:sym typeface="Raleway"/>
              </a:rPr>
              <a:t>--</a:t>
            </a:r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用于检测</a:t>
            </a:r>
            <a:endParaRPr lang="en-US" sz="18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3D962A6-93C6-1748-AE0A-A76EE6BA2BC9}"/>
              </a:ext>
            </a:extLst>
          </p:cNvPr>
          <p:cNvGrpSpPr/>
          <p:nvPr/>
        </p:nvGrpSpPr>
        <p:grpSpPr>
          <a:xfrm>
            <a:off x="3763533" y="866223"/>
            <a:ext cx="2427075" cy="3155794"/>
            <a:chOff x="3610470" y="727274"/>
            <a:chExt cx="2427075" cy="3155794"/>
          </a:xfrm>
        </p:grpSpPr>
        <p:pic>
          <p:nvPicPr>
            <p:cNvPr id="12" name="Shape 103">
              <a:extLst>
                <a:ext uri="{FF2B5EF4-FFF2-40B4-BE49-F238E27FC236}">
                  <a16:creationId xmlns:a16="http://schemas.microsoft.com/office/drawing/2014/main" xmlns="" id="{F738EC02-FF44-3A43-AEA6-D0F37947173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10470" y="727274"/>
              <a:ext cx="2427075" cy="31557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F4D5BA7D-A266-C84B-8DB0-C2DCA8EA3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7052" y="975877"/>
              <a:ext cx="1999228" cy="266430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E09BD8C-C66C-2340-BED0-1CAE4F2D12BF}"/>
              </a:ext>
            </a:extLst>
          </p:cNvPr>
          <p:cNvGrpSpPr/>
          <p:nvPr/>
        </p:nvGrpSpPr>
        <p:grpSpPr>
          <a:xfrm>
            <a:off x="362343" y="1491760"/>
            <a:ext cx="3257680" cy="2530257"/>
            <a:chOff x="362343" y="1252603"/>
            <a:chExt cx="3257680" cy="2530257"/>
          </a:xfrm>
        </p:grpSpPr>
        <p:pic>
          <p:nvPicPr>
            <p:cNvPr id="11" name="Shape 103">
              <a:extLst>
                <a:ext uri="{FF2B5EF4-FFF2-40B4-BE49-F238E27FC236}">
                  <a16:creationId xmlns:a16="http://schemas.microsoft.com/office/drawing/2014/main" xmlns="" id="{9A9F08F8-158B-BD49-B1EE-99C046DD6C8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2343" y="1252603"/>
              <a:ext cx="3257680" cy="25302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 descr="https://lh6.googleusercontent.com/bHw42pogNGrJEc4Zho7Hdiv2J9Uw5VopSYbOpe0y34uxJScCouIWzEZxK_jzip5H5tRQc1MhZFs802SJ0qH9zlmx0EplkaZE1TxmZHqEyIgsVDINoHGMAuzX5O_4j1lH0YKlrRWR50w">
              <a:extLst>
                <a:ext uri="{FF2B5EF4-FFF2-40B4-BE49-F238E27FC236}">
                  <a16:creationId xmlns:a16="http://schemas.microsoft.com/office/drawing/2014/main" xmlns="" id="{8FF36C00-BE08-AC42-82F2-EA4352A84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26" y="1475958"/>
              <a:ext cx="2785424" cy="2089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D896799-D887-0040-9F11-B9218EACC508}"/>
              </a:ext>
            </a:extLst>
          </p:cNvPr>
          <p:cNvSpPr txBox="1"/>
          <p:nvPr/>
        </p:nvSpPr>
        <p:spPr>
          <a:xfrm>
            <a:off x="3373480" y="4072028"/>
            <a:ext cx="328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减速带</a:t>
            </a:r>
            <a:r>
              <a:rPr lang="en-US" altLang="zh-CN" sz="1800" dirty="0">
                <a:solidFill>
                  <a:schemeClr val="lt1"/>
                </a:solidFill>
                <a:latin typeface="Raleway"/>
                <a:sym typeface="Raleway"/>
              </a:rPr>
              <a:t>-</a:t>
            </a:r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距离数据</a:t>
            </a:r>
            <a:endParaRPr lang="en-US" altLang="zh-CN" sz="1800" dirty="0">
              <a:solidFill>
                <a:schemeClr val="lt1"/>
              </a:solidFill>
              <a:latin typeface="Raleway"/>
              <a:sym typeface="Raleway"/>
            </a:endParaRPr>
          </a:p>
          <a:p>
            <a:pPr algn="ctr"/>
            <a:r>
              <a:rPr lang="en-US" altLang="zh-CN" sz="1800" dirty="0">
                <a:solidFill>
                  <a:schemeClr val="lt1"/>
                </a:solidFill>
                <a:latin typeface="Raleway"/>
                <a:sym typeface="Raleway"/>
              </a:rPr>
              <a:t>--</a:t>
            </a:r>
            <a:r>
              <a:rPr lang="zh-CN" altLang="en-US" sz="1800" dirty="0">
                <a:solidFill>
                  <a:schemeClr val="lt1"/>
                </a:solidFill>
                <a:latin typeface="Raleway"/>
                <a:sym typeface="Raleway"/>
              </a:rPr>
              <a:t>用于验证距离</a:t>
            </a:r>
            <a:endParaRPr lang="en-US" sz="1800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1F1092D-1E6B-874C-A042-46867CF2ADBC}"/>
              </a:ext>
            </a:extLst>
          </p:cNvPr>
          <p:cNvGrpSpPr/>
          <p:nvPr/>
        </p:nvGrpSpPr>
        <p:grpSpPr>
          <a:xfrm>
            <a:off x="5357054" y="4084646"/>
            <a:ext cx="4572000" cy="649368"/>
            <a:chOff x="5357054" y="3926371"/>
            <a:chExt cx="4572000" cy="6493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C3ACA200-1193-5D40-AB03-7543D93A64BA}"/>
                </a:ext>
              </a:extLst>
            </p:cNvPr>
            <p:cNvSpPr/>
            <p:nvPr/>
          </p:nvSpPr>
          <p:spPr>
            <a:xfrm>
              <a:off x="5357054" y="4267962"/>
              <a:ext cx="4572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 algn="ctr">
                <a:buClr>
                  <a:schemeClr val="bg1"/>
                </a:buClr>
                <a:buFont typeface=".Hiragino Kaku Gothic Interface W3"/>
                <a:buChar char="▷"/>
              </a:pPr>
              <a:r>
                <a:rPr lang="zh-CN" altLang="en-US" dirty="0">
                  <a:solidFill>
                    <a:schemeClr val="lt1"/>
                  </a:solidFill>
                  <a:latin typeface="Raleway"/>
                  <a:sym typeface="Raleway"/>
                </a:rPr>
                <a:t>决定赠予张林老师实验室</a:t>
              </a:r>
              <a:endParaRPr lang="en-US" dirty="0">
                <a:solidFill>
                  <a:schemeClr val="lt1"/>
                </a:solidFill>
                <a:latin typeface="Raleway"/>
                <a:sym typeface="Raleway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D27F134-ED7A-BE4F-89D9-837936B67FBF}"/>
                </a:ext>
              </a:extLst>
            </p:cNvPr>
            <p:cNvSpPr txBox="1"/>
            <p:nvPr/>
          </p:nvSpPr>
          <p:spPr>
            <a:xfrm>
              <a:off x="5959473" y="3926371"/>
              <a:ext cx="3284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lt1"/>
                  </a:solidFill>
                  <a:latin typeface="Raleway"/>
                  <a:sym typeface="Raleway"/>
                </a:rPr>
                <a:t>测量工具</a:t>
              </a:r>
              <a:r>
                <a:rPr lang="en-US" altLang="zh-CN" sz="1800" dirty="0">
                  <a:solidFill>
                    <a:schemeClr val="lt1"/>
                  </a:solidFill>
                  <a:latin typeface="Raleway"/>
                  <a:sym typeface="Raleway"/>
                </a:rPr>
                <a:t>-</a:t>
              </a:r>
              <a:r>
                <a:rPr lang="zh-CN" altLang="en-US" sz="1800" dirty="0">
                  <a:solidFill>
                    <a:schemeClr val="lt1"/>
                  </a:solidFill>
                  <a:latin typeface="Raleway"/>
                  <a:sym typeface="Raleway"/>
                </a:rPr>
                <a:t>淘宝购置</a:t>
              </a:r>
              <a:endParaRPr lang="en-US" altLang="zh-CN" sz="1800" dirty="0">
                <a:solidFill>
                  <a:schemeClr val="lt1"/>
                </a:solidFill>
                <a:latin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03">
            <a:extLst>
              <a:ext uri="{FF2B5EF4-FFF2-40B4-BE49-F238E27FC236}">
                <a16:creationId xmlns:a16="http://schemas.microsoft.com/office/drawing/2014/main" xmlns="" id="{9A9F08F8-158B-BD49-B1EE-99C046DD6C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579" y="-1"/>
            <a:ext cx="4803507" cy="50761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4591715" y="317073"/>
            <a:ext cx="4190424" cy="4457599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hape 103">
            <a:extLst>
              <a:ext uri="{FF2B5EF4-FFF2-40B4-BE49-F238E27FC236}">
                <a16:creationId xmlns:a16="http://schemas.microsoft.com/office/drawing/2014/main" xmlns="" id="{9A9F08F8-158B-BD49-B1EE-99C046DD6C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24" y="1194463"/>
            <a:ext cx="4084213" cy="3821723"/>
          </a:xfrm>
          <a:prstGeom prst="rect">
            <a:avLst/>
          </a:prstGeom>
          <a:noFill/>
          <a:ln>
            <a:noFill/>
          </a:ln>
          <a:effectLst>
            <a:outerShdw blurRad="457200" dist="38100" dir="2700000" sx="67000" sy="67000" algn="tl" rotWithShape="0">
              <a:prstClr val="black">
                <a:alpha val="15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484353" y="1420657"/>
            <a:ext cx="3596452" cy="3379207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23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1928654" cy="671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3000" dirty="0"/>
              <a:t>数据收集</a:t>
            </a:r>
          </a:p>
          <a:p>
            <a:pPr marL="15240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200"/>
            </a:pPr>
            <a:endParaRPr lang="zh-HK" alt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4648434" y="416537"/>
            <a:ext cx="4328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zh-CN" altLang="en-US" sz="2000" dirty="0" smtClean="0">
                <a:solidFill>
                  <a:schemeClr val="bg1"/>
                </a:solidFill>
              </a:rPr>
              <a:t>减速带：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相机拍摄 </a:t>
            </a:r>
            <a:r>
              <a:rPr lang="en-US" altLang="zh-CN" sz="2000" dirty="0" smtClean="0">
                <a:solidFill>
                  <a:schemeClr val="bg1"/>
                </a:solidFill>
              </a:rPr>
              <a:t>=&gt;</a:t>
            </a:r>
            <a:r>
              <a:rPr lang="zh-CN" altLang="en-US" sz="2000" dirty="0" smtClean="0">
                <a:solidFill>
                  <a:schemeClr val="bg1"/>
                </a:solidFill>
              </a:rPr>
              <a:t> 矫正畸变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手机拍摄 </a:t>
            </a:r>
            <a:r>
              <a:rPr lang="en-US" altLang="zh-CN" sz="2000" dirty="0" smtClean="0">
                <a:solidFill>
                  <a:schemeClr val="bg1"/>
                </a:solidFill>
              </a:rPr>
              <a:t>=&gt;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resize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百度</a:t>
            </a:r>
            <a:r>
              <a:rPr lang="en-US" altLang="zh-CN" sz="2000" dirty="0" smtClean="0">
                <a:solidFill>
                  <a:schemeClr val="bg1"/>
                </a:solidFill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</a:rPr>
              <a:t>谷歌图片 </a:t>
            </a:r>
            <a:r>
              <a:rPr lang="en-US" altLang="zh-CN" sz="2000" dirty="0" smtClean="0">
                <a:solidFill>
                  <a:schemeClr val="bg1"/>
                </a:solidFill>
              </a:rPr>
              <a:t>=&gt;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filter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=&gt;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resize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" t="18475" r="4119" b="15968"/>
          <a:stretch/>
        </p:blipFill>
        <p:spPr>
          <a:xfrm>
            <a:off x="4702287" y="1749699"/>
            <a:ext cx="1869481" cy="12782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71" y="1749699"/>
            <a:ext cx="1922923" cy="1279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87" y="3114663"/>
            <a:ext cx="1181436" cy="15735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8354" y="1507285"/>
            <a:ext cx="3517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zh-CN" altLang="en-US" sz="2000" dirty="0" smtClean="0">
                <a:solidFill>
                  <a:schemeClr val="bg1"/>
                </a:solidFill>
              </a:rPr>
              <a:t>行人：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zh-CN" altLang="en-US" sz="2000" dirty="0" smtClean="0">
                <a:solidFill>
                  <a:schemeClr val="bg1"/>
                </a:solidFill>
              </a:rPr>
              <a:t>减速带照片中的行人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altLang="zh-CN" sz="2000" dirty="0" smtClean="0">
                <a:solidFill>
                  <a:schemeClr val="bg1"/>
                </a:solidFill>
              </a:rPr>
              <a:t>VOC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2007/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2012</a:t>
            </a:r>
            <a:r>
              <a:rPr lang="zh-CN" altLang="en-US" sz="2000" dirty="0" smtClean="0">
                <a:solidFill>
                  <a:schemeClr val="bg1"/>
                </a:solidFill>
              </a:rPr>
              <a:t> 数据集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6" y="2647224"/>
            <a:ext cx="1766066" cy="1175538"/>
          </a:xfrm>
          <a:prstGeom prst="rect">
            <a:avLst/>
          </a:prstGeom>
        </p:spPr>
      </p:pic>
      <p:sp>
        <p:nvSpPr>
          <p:cNvPr id="19" name="Up Arrow 18"/>
          <p:cNvSpPr/>
          <p:nvPr/>
        </p:nvSpPr>
        <p:spPr>
          <a:xfrm rot="7888251">
            <a:off x="6172304" y="3145659"/>
            <a:ext cx="393214" cy="1043393"/>
          </a:xfrm>
          <a:prstGeom prst="upArrow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730511" y="433585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水平翻转、平移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27" y="2647224"/>
            <a:ext cx="1405672" cy="210429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5184" y="3267246"/>
            <a:ext cx="2932850" cy="1023161"/>
          </a:xfrm>
          <a:prstGeom prst="rect">
            <a:avLst/>
          </a:prstGeom>
        </p:spPr>
      </p:pic>
      <p:sp>
        <p:nvSpPr>
          <p:cNvPr id="25" name="Up Arrow 24"/>
          <p:cNvSpPr/>
          <p:nvPr/>
        </p:nvSpPr>
        <p:spPr>
          <a:xfrm rot="5400000">
            <a:off x="8168676" y="3855023"/>
            <a:ext cx="156916" cy="293169"/>
          </a:xfrm>
          <a:prstGeom prst="up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30512" y="326724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数据增强、扩充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9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692" y="2816478"/>
            <a:ext cx="2537984" cy="181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03">
            <a:extLst>
              <a:ext uri="{FF2B5EF4-FFF2-40B4-BE49-F238E27FC236}">
                <a16:creationId xmlns:a16="http://schemas.microsoft.com/office/drawing/2014/main" xmlns="" id="{ACB1E465-2CE6-6F48-9A82-5E79579D3D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88" y="193272"/>
            <a:ext cx="5192812" cy="2612510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4" y="120316"/>
            <a:ext cx="4080274" cy="46441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" name="Shape 104" descr="一块胶带将提示部分粘在幻灯片上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432037" y="-75899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354625" y="882975"/>
            <a:ext cx="3575248" cy="296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HK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模型选择</a:t>
            </a:r>
            <a:endParaRPr lang="en-US" altLang="zh-HK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buClr>
                <a:schemeClr val="dk1"/>
              </a:buClr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YOLO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v3</a:t>
            </a:r>
            <a:endParaRPr lang="en-US" altLang="zh-HK" sz="18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lvl="0" indent="-317500"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altLang="zh-HK" sz="1400" b="1" dirty="0" smtClean="0">
                <a:solidFill>
                  <a:schemeClr val="dk1"/>
                </a:solidFill>
                <a:latin typeface="Raleway"/>
                <a:sym typeface="Raleway"/>
              </a:rPr>
              <a:t>2. </a:t>
            </a:r>
            <a:r>
              <a:rPr lang="zh-CN" altLang="en-US" sz="1400" b="1" dirty="0" smtClean="0">
                <a:solidFill>
                  <a:schemeClr val="dk1"/>
                </a:solidFill>
                <a:latin typeface="Raleway"/>
                <a:sym typeface="Raleway"/>
              </a:rPr>
              <a:t>参数选择</a:t>
            </a:r>
            <a:endParaRPr lang="en-US" altLang="zh-CN" sz="1400" b="1" dirty="0" smtClean="0">
              <a:solidFill>
                <a:schemeClr val="dk1"/>
              </a:solidFill>
              <a:latin typeface="Raleway"/>
              <a:sym typeface="Raleway"/>
            </a:endParaRPr>
          </a:p>
          <a:p>
            <a:pPr marL="596900" lvl="1" indent="0">
              <a:lnSpc>
                <a:spcPct val="165000"/>
              </a:lnSpc>
              <a:buClr>
                <a:schemeClr val="dk1"/>
              </a:buClr>
              <a:buNone/>
            </a:pPr>
            <a:r>
              <a:rPr lang="en-US" altLang="zh-HK" sz="1800" dirty="0" smtClean="0">
                <a:latin typeface="Raleway"/>
                <a:sym typeface="Raleway"/>
              </a:rPr>
              <a:t>max_batches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30k</a:t>
            </a:r>
          </a:p>
          <a:p>
            <a:pPr marL="596900" lvl="1" indent="0">
              <a:lnSpc>
                <a:spcPct val="165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classes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2</a:t>
            </a:r>
          </a:p>
          <a:p>
            <a:pPr marL="596900" lvl="1" indent="0">
              <a:lnSpc>
                <a:spcPct val="165000"/>
              </a:lnSpc>
              <a:spcBef>
                <a:spcPts val="400"/>
              </a:spcBef>
              <a:buClr>
                <a:schemeClr val="dk1"/>
              </a:buClr>
              <a:buNone/>
            </a:pPr>
            <a:r>
              <a:rPr lang="en-US" altLang="zh-CN" sz="1800" dirty="0" smtClean="0">
                <a:latin typeface="Raleway"/>
                <a:sym typeface="Raleway"/>
              </a:rPr>
              <a:t>output_layer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=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3</a:t>
            </a:r>
            <a:r>
              <a:rPr lang="zh-CN" altLang="en-US" sz="1800" dirty="0" smtClean="0">
                <a:latin typeface="Raleway"/>
                <a:sym typeface="Raleway"/>
              </a:rPr>
              <a:t> * </a:t>
            </a:r>
            <a:r>
              <a:rPr lang="en-US" altLang="zh-CN" sz="1800" dirty="0" smtClean="0">
                <a:latin typeface="Raleway"/>
                <a:sym typeface="Raleway"/>
              </a:rPr>
              <a:t>(4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+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1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+</a:t>
            </a:r>
            <a:r>
              <a:rPr lang="zh-CN" altLang="en-US" sz="1800" dirty="0" smtClean="0">
                <a:latin typeface="Raleway"/>
                <a:sym typeface="Raleway"/>
              </a:rPr>
              <a:t> </a:t>
            </a:r>
            <a:r>
              <a:rPr lang="en-US" altLang="zh-CN" sz="1800" dirty="0" smtClean="0">
                <a:latin typeface="Raleway"/>
                <a:sym typeface="Raleway"/>
              </a:rPr>
              <a:t>2)</a:t>
            </a:r>
          </a:p>
          <a:p>
            <a:pPr marL="596900" lvl="1" indent="0">
              <a:spcBef>
                <a:spcPts val="400"/>
              </a:spcBef>
              <a:buClr>
                <a:schemeClr val="dk1"/>
              </a:buClr>
              <a:buNone/>
            </a:pPr>
            <a:endParaRPr lang="en-US" altLang="zh-HK" sz="1200" dirty="0">
              <a:latin typeface="Raleway"/>
              <a:sym typeface="Raleway"/>
            </a:endParaRPr>
          </a:p>
        </p:txBody>
      </p:sp>
      <p:sp>
        <p:nvSpPr>
          <p:cNvPr id="8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607188" y="62320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0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训练模型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403915" y="481762"/>
            <a:ext cx="3432900" cy="46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为什么不尝试</a:t>
            </a:r>
            <a:r>
              <a:rPr lang="en-US" altLang="zh-CN" sz="24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MaoNet</a:t>
            </a:r>
            <a:r>
              <a:rPr lang="zh-CN" altLang="en-US" sz="24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？</a:t>
            </a:r>
            <a:endParaRPr sz="24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391804" y="964441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391804" y="1608325"/>
            <a:ext cx="4243092" cy="46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 smtClean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为什么不选择其他的网络模型？</a:t>
            </a:r>
            <a:endParaRPr sz="24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Shape 95">
            <a:extLst>
              <a:ext uri="{FF2B5EF4-FFF2-40B4-BE49-F238E27FC236}">
                <a16:creationId xmlns:a16="http://schemas.microsoft.com/office/drawing/2014/main" xmlns="" id="{F37395C1-CDC7-D142-9526-686E8AE99202}"/>
              </a:ext>
            </a:extLst>
          </p:cNvPr>
          <p:cNvSpPr txBox="1"/>
          <p:nvPr/>
        </p:nvSpPr>
        <p:spPr>
          <a:xfrm>
            <a:off x="4391803" y="2071677"/>
            <a:ext cx="1692085" cy="46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zh-CN" alt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没时间</a:t>
            </a:r>
            <a:endParaRPr sz="18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Shape 103">
            <a:extLst>
              <a:ext uri="{FF2B5EF4-FFF2-40B4-BE49-F238E27FC236}">
                <a16:creationId xmlns:a16="http://schemas.microsoft.com/office/drawing/2014/main" xmlns="" id="{7173DAE7-7765-FB46-AC0B-72D481C8B4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584" y="2819328"/>
            <a:ext cx="2537984" cy="181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685" y="3005176"/>
            <a:ext cx="2160348" cy="1434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04" y="3005493"/>
            <a:ext cx="2175027" cy="144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548</Words>
  <Application>Microsoft Macintosh PowerPoint</Application>
  <PresentationFormat>On-screen Show (16:9)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.Hiragino Kaku Gothic Interface W3</vt:lpstr>
      <vt:lpstr>Cambria Math</vt:lpstr>
      <vt:lpstr>Helvetica</vt:lpstr>
      <vt:lpstr>Lato</vt:lpstr>
      <vt:lpstr>Raleway</vt:lpstr>
      <vt:lpstr>Arial</vt:lpstr>
      <vt:lpstr>Swiss</vt:lpstr>
      <vt:lpstr>CV Project                                  减速带的识别和测距</vt:lpstr>
      <vt:lpstr>整体思路</vt:lpstr>
      <vt:lpstr>流程图</vt:lpstr>
      <vt:lpstr>PowerPoint Presentation</vt:lpstr>
      <vt:lpstr>PowerPoint Presentation</vt:lpstr>
      <vt:lpstr>PowerPoint Presentation</vt:lpstr>
      <vt:lpstr>数据收集 </vt:lpstr>
      <vt:lpstr>数据收集 </vt:lpstr>
      <vt:lpstr>PowerPoint Presentation</vt:lpstr>
      <vt:lpstr>整合模块 </vt:lpstr>
      <vt:lpstr>PowerPoint Presentation</vt:lpstr>
      <vt:lpstr>PowerPoint Presentation</vt:lpstr>
      <vt:lpstr>PowerPoint Presentation</vt:lpstr>
      <vt:lpstr>PowerPoint Presentation</vt:lpstr>
      <vt:lpstr>提升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 Project                                  减速带的识别和测距</dc:title>
  <cp:lastModifiedBy>Yiqun Lin</cp:lastModifiedBy>
  <cp:revision>98</cp:revision>
  <dcterms:modified xsi:type="dcterms:W3CDTF">2018-06-24T09:30:51Z</dcterms:modified>
</cp:coreProperties>
</file>